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5" r:id="rId6"/>
    <p:sldId id="272" r:id="rId7"/>
    <p:sldId id="266" r:id="rId8"/>
    <p:sldId id="267" r:id="rId9"/>
    <p:sldId id="269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  <a:srgbClr val="DA0000"/>
    <a:srgbClr val="D20000"/>
    <a:srgbClr val="C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434E8F-D37C-4C2E-BE51-9F4D75EA10A4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214EBB-2C15-4340-B9E2-8564DDB21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322C0-F907-4479-89A6-12D870ADC9B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E15649-22F8-499D-9C7A-428D83FBED8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49866A-CF6F-458F-8ACB-48D57CF90EA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E3AD2C-1D41-49C2-8C92-65295D4B7B7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CFBB49-3249-4D61-9FA9-CE26E128B72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4EE3BF-12F4-4044-861F-44BD315A89B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68A842-ABF2-4406-88C2-69FAC9959B7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EEED6-354D-41B6-8D07-A9613B8D28A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9D7475-009D-4E0D-9444-1DA9FD3A50F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6013D-0FAE-47CD-9DEF-A189C97117C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468153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2485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FFEC-4003-4E16-83B2-EF97D064BC1D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12961-0BBA-48CD-8993-763CC3EE3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E89F-58F3-4151-A708-28E6E00F7D76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4094B-D938-4990-A53E-E282A36FA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165850"/>
            <a:ext cx="17494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>
            <a:lvl1pPr algn="l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1600201"/>
            <a:ext cx="6059016" cy="434908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5166C-C955-462B-88E9-4964155FA842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5D56-5C51-4538-BE4A-8C99EE3E0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1FC1-2EC6-4CBF-A8C5-965532B8B2CC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25B37-D8E1-4791-BD9B-999D61F89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32EE-EC2D-49FB-88FA-A78931B69D67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A136-F08F-4BBD-8B52-506AEC741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4B54E-4D4B-4A94-96A8-70C1C14534BD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9523-1207-4B55-AB36-0C827CEE6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F56FB-4021-4A06-A4D6-7C1A6717EA1B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6B57-4555-477B-89D7-B91D1D0FB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2BC-251B-4C63-92F2-BE369158B6DF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9DAF-F77D-4911-A79E-BD311D11C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996C-B019-4C7B-A3B6-39E6C39AF217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CC1E-9433-4E7D-AF5D-BBAA8642F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E4C9D-AAB1-43D0-B52B-F32AC1E1A1B2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AF798D-5A9D-4692-8512-513E3F088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8113" y="4797425"/>
            <a:ext cx="6400800" cy="1944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Презентация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для партнеров газеты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©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КУБАНСКИЕ НОВОСТИ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611188" y="2565400"/>
            <a:ext cx="7993062" cy="1871663"/>
          </a:xfrm>
          <a:prstGeom prst="rect">
            <a:avLst/>
          </a:prstGeom>
          <a:solidFill>
            <a:srgbClr val="DA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>
                <a:solidFill>
                  <a:schemeClr val="bg1"/>
                </a:solidFill>
              </a:rPr>
              <a:t>ПОЧЕМУ ИМЕННО</a:t>
            </a:r>
          </a:p>
          <a:p>
            <a:pPr algn="ctr"/>
            <a:r>
              <a:rPr lang="ru-RU" sz="4800">
                <a:solidFill>
                  <a:schemeClr val="bg1"/>
                </a:solidFill>
              </a:rPr>
              <a:t>КУБАНСКИЕ НОВОСТИ</a:t>
            </a:r>
            <a:r>
              <a:rPr lang="ru-RU" sz="4400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643438" y="692150"/>
            <a:ext cx="3887787" cy="3384550"/>
          </a:xfrm>
          <a:solidFill>
            <a:srgbClr val="EA0000"/>
          </a:solidFill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1"/>
                </a:solidFill>
                <a:latin typeface="Arial" charset="0"/>
                <a:cs typeface="Arial" charset="0"/>
              </a:rPr>
              <a:t>СПАСИБО за понимание!</a:t>
            </a:r>
          </a:p>
        </p:txBody>
      </p:sp>
      <p:sp>
        <p:nvSpPr>
          <p:cNvPr id="32770" name="Объект 2"/>
          <p:cNvSpPr txBox="1">
            <a:spLocks/>
          </p:cNvSpPr>
          <p:nvPr/>
        </p:nvSpPr>
        <p:spPr bwMode="auto">
          <a:xfrm>
            <a:off x="1403350" y="4437063"/>
            <a:ext cx="64325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000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800"/>
          </a:p>
        </p:txBody>
      </p:sp>
      <p:pic>
        <p:nvPicPr>
          <p:cNvPr id="32771" name="Picture 11" descr="OK_04_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40322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Почему Кубанские Новости?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2627313" y="1484313"/>
            <a:ext cx="6059487" cy="43497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EA0000"/>
                </a:solidFill>
                <a:latin typeface="Arial" charset="0"/>
                <a:cs typeface="Arial" charset="0"/>
              </a:rPr>
              <a:t>МЫ ПОНИМАЕМ, ЧТО ДЛЯ ВАС САМОЕ ГЛАВНОЕ ― РЕШИТЬ ВАШИ МАРКЕТИНГОВЫЕ ЗАДАЧИ</a:t>
            </a:r>
          </a:p>
          <a:p>
            <a:pPr eaLnBrk="1" hangingPunct="1"/>
            <a:endParaRPr lang="ru-RU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1800" smtClean="0">
                <a:latin typeface="Arial" charset="0"/>
                <a:cs typeface="Arial" charset="0"/>
              </a:rPr>
              <a:t>И поэтому главная цель этой презентации ― </a:t>
            </a:r>
            <a:r>
              <a:rPr lang="ru-RU" sz="1800" b="1" smtClean="0">
                <a:latin typeface="Arial" charset="0"/>
                <a:cs typeface="Arial" charset="0"/>
              </a:rPr>
              <a:t>показать ваши выгоды</a:t>
            </a:r>
            <a:r>
              <a:rPr lang="ru-RU" sz="1800" smtClean="0">
                <a:latin typeface="Arial" charset="0"/>
                <a:cs typeface="Arial" charset="0"/>
              </a:rPr>
              <a:t>, которые вы получаете от работы с нашим изданием.</a:t>
            </a:r>
          </a:p>
          <a:p>
            <a:pPr eaLnBrk="1" hangingPunct="1"/>
            <a:endParaRPr lang="ru-RU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1800" b="1" smtClean="0">
                <a:latin typeface="Arial" charset="0"/>
                <a:cs typeface="Arial" charset="0"/>
              </a:rPr>
              <a:t>Пролистайте эти несколько страниц, пожалуйста. </a:t>
            </a:r>
          </a:p>
          <a:p>
            <a:pPr eaLnBrk="1" hangingPunct="1"/>
            <a:endParaRPr lang="ru-RU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2000" smtClean="0">
                <a:latin typeface="Arial" charset="0"/>
                <a:cs typeface="Arial" charset="0"/>
              </a:rPr>
              <a:t>Мы будем рады, если сможем оказаться </a:t>
            </a:r>
            <a:r>
              <a:rPr lang="ru-RU" sz="2000" b="1" smtClean="0">
                <a:latin typeface="Arial" charset="0"/>
                <a:cs typeface="Arial" charset="0"/>
              </a:rPr>
              <a:t>полезными</a:t>
            </a:r>
            <a:r>
              <a:rPr lang="ru-RU" sz="2000" smtClean="0">
                <a:latin typeface="Arial" charset="0"/>
                <a:cs typeface="Arial" charset="0"/>
              </a:rPr>
              <a:t> именно для вас.</a:t>
            </a:r>
          </a:p>
        </p:txBody>
      </p:sp>
      <p:pic>
        <p:nvPicPr>
          <p:cNvPr id="2050" name="Picture 2" descr="C:\Users\Аслан\Pictures\1_Клипарты\ЦГ\niches-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141663"/>
            <a:ext cx="1689100" cy="1655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Потому что…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2619375" y="1412875"/>
            <a:ext cx="6059488" cy="1323975"/>
          </a:xfrm>
          <a:solidFill>
            <a:srgbClr val="EA0000"/>
          </a:solidFill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…ИНФОРМАЦИЮ О ВАС УВИДЯТ САМЫЕ ВЛИЯТЕЛЬНЫЕ ЛЮДИ КРАСНОДАРСКОГО КРАЯ</a:t>
            </a:r>
          </a:p>
        </p:txBody>
      </p:sp>
      <p:sp>
        <p:nvSpPr>
          <p:cNvPr id="18435" name="Объект 2"/>
          <p:cNvSpPr txBox="1">
            <a:spLocks/>
          </p:cNvSpPr>
          <p:nvPr/>
        </p:nvSpPr>
        <p:spPr bwMode="auto">
          <a:xfrm>
            <a:off x="2627313" y="3038475"/>
            <a:ext cx="60594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Каждый выпуск газеты доставляется непосредственно на стол губернатору, а также главам всех муниципальных образований, всему административному аппарату края. Словом, Лицам, Принимающим Решения </a:t>
            </a:r>
            <a:r>
              <a:rPr lang="ru-RU" b="1"/>
              <a:t>на самом высоком уровне</a:t>
            </a:r>
            <a:r>
              <a:rPr lang="ru-RU"/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Пожалуй, Кубанские Новости ― это единственный способ «достучаться» до самых закрытых кабинетов.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900113" y="1412875"/>
            <a:ext cx="1150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1</a:t>
            </a:r>
          </a:p>
        </p:txBody>
      </p:sp>
      <p:sp>
        <p:nvSpPr>
          <p:cNvPr id="7" name="Половина рамки 6"/>
          <p:cNvSpPr/>
          <p:nvPr/>
        </p:nvSpPr>
        <p:spPr>
          <a:xfrm>
            <a:off x="900113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 flipH="1">
            <a:off x="1826418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5400000">
            <a:off x="1835150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891381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141663"/>
            <a:ext cx="1985962" cy="198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Потому что…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2619375" y="1384300"/>
            <a:ext cx="6059488" cy="1323975"/>
          </a:xfrm>
          <a:solidFill>
            <a:srgbClr val="EA0000"/>
          </a:solidFill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…ВАШУ ИНФОРМАЦИЮ УВИДЯТ ВО ВСЕХ РАЙОНАХ КРАЯ</a:t>
            </a:r>
          </a:p>
        </p:txBody>
      </p:sp>
      <p:sp>
        <p:nvSpPr>
          <p:cNvPr id="20484" name="Объект 2"/>
          <p:cNvSpPr txBox="1">
            <a:spLocks/>
          </p:cNvSpPr>
          <p:nvPr/>
        </p:nvSpPr>
        <p:spPr bwMode="auto">
          <a:xfrm>
            <a:off x="2627313" y="3038475"/>
            <a:ext cx="60594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Кубанские Новости ― это краевая газета, которая выходит не только в Краснодаре, но и </a:t>
            </a:r>
            <a:r>
              <a:rPr lang="ru-RU" b="1"/>
              <a:t>во всех 44 районах Краснодарского края</a:t>
            </a:r>
            <a:r>
              <a:rPr lang="ru-RU"/>
              <a:t>, а также в Республике Адыгея.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Иными словами, Вашу рекламу увидят жители практически каждого региона края. 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900113" y="1412875"/>
            <a:ext cx="1150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2</a:t>
            </a:r>
          </a:p>
        </p:txBody>
      </p:sp>
      <p:sp>
        <p:nvSpPr>
          <p:cNvPr id="8" name="Половина рамки 7"/>
          <p:cNvSpPr/>
          <p:nvPr/>
        </p:nvSpPr>
        <p:spPr>
          <a:xfrm>
            <a:off x="900113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5400000" flipH="1">
            <a:off x="1826418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>
            <a:off x="1835150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16200000">
            <a:off x="891381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Потому что…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9375" y="1412875"/>
            <a:ext cx="6059488" cy="1323975"/>
          </a:xfrm>
          <a:solidFill>
            <a:srgbClr val="EA0000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…ВАШУ ИНФОРМАЦИЮ УВИДИТ И ПРОЧИТАЕТ ОГРОМНАЯ АУДИТОРИЯ</a:t>
            </a:r>
          </a:p>
        </p:txBody>
      </p:sp>
      <p:sp>
        <p:nvSpPr>
          <p:cNvPr id="22531" name="Объект 2"/>
          <p:cNvSpPr txBox="1">
            <a:spLocks/>
          </p:cNvSpPr>
          <p:nvPr/>
        </p:nvSpPr>
        <p:spPr bwMode="auto">
          <a:xfrm>
            <a:off x="2627313" y="3038475"/>
            <a:ext cx="60594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Совокупный тираж издания (</a:t>
            </a:r>
            <a:r>
              <a:rPr lang="ru-RU" i="1"/>
              <a:t>подтвержденный Национальной тиражной службой России</a:t>
            </a:r>
            <a:r>
              <a:rPr lang="ru-RU"/>
              <a:t>) ― более 85 тысяч экземпляров в неделю, </a:t>
            </a:r>
            <a:r>
              <a:rPr lang="ru-RU" b="1"/>
              <a:t>более</a:t>
            </a:r>
            <a:r>
              <a:rPr lang="ru-RU"/>
              <a:t> </a:t>
            </a:r>
            <a:r>
              <a:rPr lang="ru-RU" b="1"/>
              <a:t>полумиллиона</a:t>
            </a:r>
            <a:r>
              <a:rPr lang="ru-RU"/>
              <a:t> </a:t>
            </a:r>
            <a:r>
              <a:rPr lang="ru-RU" b="1"/>
              <a:t>экземпляров в месяц</a:t>
            </a:r>
            <a:r>
              <a:rPr lang="ru-RU"/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Вы получаете не только огромный охват, но и хорошее количество контактов, поскольку читатели внимательно изучают каждый выпуск газеты.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А значит, ваша реклама будет </a:t>
            </a:r>
            <a:r>
              <a:rPr lang="ru-RU" b="1"/>
              <a:t>действительно эффективна</a:t>
            </a:r>
            <a:r>
              <a:rPr lang="ru-RU"/>
              <a:t>.</a:t>
            </a: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900113" y="1412875"/>
            <a:ext cx="1150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3</a:t>
            </a:r>
          </a:p>
        </p:txBody>
      </p:sp>
      <p:sp>
        <p:nvSpPr>
          <p:cNvPr id="9" name="Половина рамки 8"/>
          <p:cNvSpPr/>
          <p:nvPr/>
        </p:nvSpPr>
        <p:spPr>
          <a:xfrm>
            <a:off x="900113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 flipH="1">
            <a:off x="1826418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5400000">
            <a:off x="1835150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891381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6146" name="Picture 2" descr="C:\Users\Аслан\Desktop\elyektronnyye-smi-3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3141663"/>
            <a:ext cx="2208213" cy="1655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Потому что…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2619375" y="1412875"/>
            <a:ext cx="6059488" cy="1323975"/>
          </a:xfrm>
          <a:solidFill>
            <a:srgbClr val="EA0000"/>
          </a:solid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>…ВАШУ ИНФОРМАЦИЮ УВИДЯТ ДАЖЕ В НЕБЕ</a:t>
            </a:r>
          </a:p>
        </p:txBody>
      </p:sp>
      <p:sp>
        <p:nvSpPr>
          <p:cNvPr id="24579" name="Объект 2"/>
          <p:cNvSpPr txBox="1">
            <a:spLocks/>
          </p:cNvSpPr>
          <p:nvPr/>
        </p:nvSpPr>
        <p:spPr bwMode="auto">
          <a:xfrm>
            <a:off x="2627313" y="3038475"/>
            <a:ext cx="60594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С конца 2016 года газета распространяется на всех рейсах авиакомпании «Якутия»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В самолетах путешествует обычно </a:t>
            </a:r>
            <a:r>
              <a:rPr lang="ru-RU" b="1"/>
              <a:t>очень вкусная</a:t>
            </a:r>
            <a:r>
              <a:rPr lang="ru-RU"/>
              <a:t> для бизнеса аудитория. Мы готовы делиться с Вами их вниманием. </a:t>
            </a: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900113" y="1412875"/>
            <a:ext cx="1150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4</a:t>
            </a:r>
          </a:p>
        </p:txBody>
      </p:sp>
      <p:sp>
        <p:nvSpPr>
          <p:cNvPr id="9" name="Половина рамки 8"/>
          <p:cNvSpPr/>
          <p:nvPr/>
        </p:nvSpPr>
        <p:spPr>
          <a:xfrm>
            <a:off x="900113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 flipH="1">
            <a:off x="1826418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5400000">
            <a:off x="1835150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891381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170" name="Picture 2" descr="http://www.scan-interfax.ru/GetImage.ashx?t=0&amp;sg=SMI2011A&amp;id=yugopolis_20111222_277CA40B_enc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141663"/>
            <a:ext cx="2160588" cy="1520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24586" name="Picture 11" descr="x_2c9374f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997200"/>
            <a:ext cx="24479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Потому что…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2619375" y="1412875"/>
            <a:ext cx="6059488" cy="1323975"/>
          </a:xfrm>
          <a:solidFill>
            <a:srgbClr val="EA0000"/>
          </a:solid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>…КУБАНСКИМ НОВОСТЯМ ДОВЕРЯЮТ ЧИТАТЕЛИ</a:t>
            </a:r>
          </a:p>
        </p:txBody>
      </p:sp>
      <p:sp>
        <p:nvSpPr>
          <p:cNvPr id="26627" name="Объект 2"/>
          <p:cNvSpPr txBox="1">
            <a:spLocks/>
          </p:cNvSpPr>
          <p:nvPr/>
        </p:nvSpPr>
        <p:spPr bwMode="auto">
          <a:xfrm>
            <a:off x="2627313" y="3038475"/>
            <a:ext cx="60594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За более чем 25 лет существования издание завоевало неоспоримый авторитет среди читателей и стало одним из главных источников надежной информации.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А значит, </a:t>
            </a:r>
            <a:r>
              <a:rPr lang="ru-RU" b="1"/>
              <a:t>доверие</a:t>
            </a:r>
            <a:r>
              <a:rPr lang="ru-RU"/>
              <a:t> к редакционным материалам автоматически </a:t>
            </a:r>
            <a:r>
              <a:rPr lang="ru-RU" b="1"/>
              <a:t>распространяется и на вашу информацию</a:t>
            </a:r>
            <a:r>
              <a:rPr lang="ru-RU"/>
              <a:t>, будь то модульная реклама, интервью с руководителем или какая-то другая публикация.</a:t>
            </a: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900113" y="1412875"/>
            <a:ext cx="1150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5</a:t>
            </a:r>
          </a:p>
        </p:txBody>
      </p:sp>
      <p:sp>
        <p:nvSpPr>
          <p:cNvPr id="9" name="Половина рамки 8"/>
          <p:cNvSpPr/>
          <p:nvPr/>
        </p:nvSpPr>
        <p:spPr>
          <a:xfrm>
            <a:off x="900113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 flipH="1">
            <a:off x="1826418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5400000">
            <a:off x="1835150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891381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8194" name="Picture 2" descr="http://www.tumentoday.ru/userfiles/3-2-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141663"/>
            <a:ext cx="2238375" cy="1800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Потому что…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2619375" y="1341438"/>
            <a:ext cx="6059488" cy="1481137"/>
          </a:xfrm>
          <a:solidFill>
            <a:srgbClr val="EA0000"/>
          </a:solidFill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…ВЫ МОЖЕТЕ НЕ ПЕРЕЖИВАТЬ ИЗ-ЗА КАЧЕСТВА ПЕЧАТИ ВАШЕГО МАКЕТА</a:t>
            </a:r>
          </a:p>
        </p:txBody>
      </p:sp>
      <p:sp>
        <p:nvSpPr>
          <p:cNvPr id="28675" name="Объект 2"/>
          <p:cNvSpPr txBox="1">
            <a:spLocks/>
          </p:cNvSpPr>
          <p:nvPr/>
        </p:nvSpPr>
        <p:spPr bwMode="auto">
          <a:xfrm>
            <a:off x="2627313" y="3038475"/>
            <a:ext cx="60594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Многие наши партнеры говорят о том, что качество печати в Кубанских Новостях является лучшим среди всех газет в регионе.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Поэтому, даже если в вашем макете есть яркие фотографии или очень мелкий шрифт, </a:t>
            </a:r>
            <a:r>
              <a:rPr lang="ru-RU" b="1"/>
              <a:t>все напечатается именно так, как вы задумали</a:t>
            </a:r>
            <a:r>
              <a:rPr lang="ru-RU"/>
              <a:t>.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900113" y="1412875"/>
            <a:ext cx="1150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6</a:t>
            </a:r>
          </a:p>
        </p:txBody>
      </p:sp>
      <p:sp>
        <p:nvSpPr>
          <p:cNvPr id="8" name="Половина рамки 7"/>
          <p:cNvSpPr/>
          <p:nvPr/>
        </p:nvSpPr>
        <p:spPr>
          <a:xfrm>
            <a:off x="900113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5400000" flipH="1">
            <a:off x="1826418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>
            <a:off x="1835150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16200000">
            <a:off x="891381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Users\Аслан\Desktop\Сним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128963"/>
            <a:ext cx="1728788" cy="2257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5" name="Прямоугольник 4"/>
          <p:cNvSpPr/>
          <p:nvPr/>
        </p:nvSpPr>
        <p:spPr>
          <a:xfrm>
            <a:off x="634812" y="3086423"/>
            <a:ext cx="1675120" cy="2376263"/>
          </a:xfrm>
          <a:prstGeom prst="rect">
            <a:avLst/>
          </a:prstGeom>
          <a:solidFill>
            <a:schemeClr val="bg1">
              <a:alpha val="90000"/>
            </a:schemeClr>
          </a:solidFill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86" name="Picture 14" descr="981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997200"/>
            <a:ext cx="2160588" cy="259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Потому что…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2619375" y="1412875"/>
            <a:ext cx="6059488" cy="1323975"/>
          </a:xfrm>
          <a:solidFill>
            <a:srgbClr val="EA0000"/>
          </a:solidFill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…ВАША РЕКЛАМА ДОЙДЕТ ДО АДРЕСАТА</a:t>
            </a:r>
          </a:p>
        </p:txBody>
      </p:sp>
      <p:sp>
        <p:nvSpPr>
          <p:cNvPr id="30723" name="Объект 2"/>
          <p:cNvSpPr txBox="1">
            <a:spLocks/>
          </p:cNvSpPr>
          <p:nvPr/>
        </p:nvSpPr>
        <p:spPr bwMode="auto">
          <a:xfrm>
            <a:off x="2627313" y="3038475"/>
            <a:ext cx="60594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До 95% тиража газеты распространяется по подписке. Это означает, что газета (</a:t>
            </a:r>
            <a:r>
              <a:rPr lang="ru-RU" b="1"/>
              <a:t>и Ваша реклама в ней</a:t>
            </a:r>
            <a:r>
              <a:rPr lang="ru-RU"/>
              <a:t>) попадет в руки читателям, а не будет валяться на полу в подъездах или тут же отправляться из почтового ящика в урну.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i="1"/>
              <a:t>Согласитесь, зачем Вам переплачивать за то, что вашей рекламе просто не суждено быть увиденной?</a:t>
            </a:r>
          </a:p>
        </p:txBody>
      </p:sp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900113" y="1412875"/>
            <a:ext cx="11509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7</a:t>
            </a:r>
          </a:p>
        </p:txBody>
      </p:sp>
      <p:sp>
        <p:nvSpPr>
          <p:cNvPr id="9" name="Половина рамки 8"/>
          <p:cNvSpPr/>
          <p:nvPr/>
        </p:nvSpPr>
        <p:spPr>
          <a:xfrm>
            <a:off x="900113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 flipH="1">
            <a:off x="1826418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5400000">
            <a:off x="1835150" y="1439863"/>
            <a:ext cx="215900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891381" y="2456657"/>
            <a:ext cx="233363" cy="215900"/>
          </a:xfrm>
          <a:prstGeom prst="halfFrame">
            <a:avLst>
              <a:gd name="adj1" fmla="val 8866"/>
              <a:gd name="adj2" fmla="val 798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0242" name="Picture 2" descr="C:\Users\Аслан\Pictures\1_Клипарты\Клиент\2191404127_53dc3d6fc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3141663"/>
            <a:ext cx="2159000" cy="1619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412</Words>
  <Application>Microsoft Office PowerPoint</Application>
  <PresentationFormat>Экран (4:3)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Тема Office</vt:lpstr>
      <vt:lpstr>Тема Office</vt:lpstr>
      <vt:lpstr>Тема Office</vt:lpstr>
      <vt:lpstr>Слайд 1</vt:lpstr>
      <vt:lpstr>Почему Кубанские Новости?</vt:lpstr>
      <vt:lpstr>Потому что…</vt:lpstr>
      <vt:lpstr>Потому что…</vt:lpstr>
      <vt:lpstr>Потому что…</vt:lpstr>
      <vt:lpstr>Потому что…</vt:lpstr>
      <vt:lpstr>Потому что…</vt:lpstr>
      <vt:lpstr>Потому что…</vt:lpstr>
      <vt:lpstr>Потому что…</vt:lpstr>
      <vt:lpstr>СПАСИБО за понимание!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Аслан</dc:creator>
  <cp:lastModifiedBy>Пурихов</cp:lastModifiedBy>
  <cp:revision>98</cp:revision>
  <dcterms:created xsi:type="dcterms:W3CDTF">2012-03-06T11:02:59Z</dcterms:created>
  <dcterms:modified xsi:type="dcterms:W3CDTF">2018-11-19T08:32:23Z</dcterms:modified>
</cp:coreProperties>
</file>